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58" r:id="rId3"/>
    <p:sldId id="265" r:id="rId4"/>
    <p:sldId id="318" r:id="rId5"/>
    <p:sldId id="319" r:id="rId6"/>
    <p:sldId id="299" r:id="rId7"/>
    <p:sldId id="301" r:id="rId8"/>
    <p:sldId id="302" r:id="rId9"/>
    <p:sldId id="303" r:id="rId10"/>
    <p:sldId id="304" r:id="rId11"/>
    <p:sldId id="305" r:id="rId12"/>
    <p:sldId id="260" r:id="rId13"/>
    <p:sldId id="306" r:id="rId14"/>
    <p:sldId id="308" r:id="rId15"/>
    <p:sldId id="307" r:id="rId16"/>
    <p:sldId id="320" r:id="rId17"/>
    <p:sldId id="313" r:id="rId18"/>
    <p:sldId id="315" r:id="rId19"/>
    <p:sldId id="316" r:id="rId20"/>
    <p:sldId id="317" r:id="rId21"/>
  </p:sldIdLst>
  <p:sldSz cx="9144000" cy="5143500" type="screen16x9"/>
  <p:notesSz cx="6858000" cy="9144000"/>
  <p:embeddedFontLst>
    <p:embeddedFont>
      <p:font typeface="Nunito Light" panose="020F0302020204030204" pitchFamily="34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aleway" pitchFamily="2" charset="77"/>
      <p:regular r:id="rId29"/>
      <p:bold r:id="rId30"/>
      <p:italic r:id="rId31"/>
      <p:boldItalic r:id="rId32"/>
    </p:embeddedFont>
    <p:embeddedFont>
      <p:font typeface="Raleway ExtraBold" panose="020F0502020204030204" pitchFamily="34" charset="0"/>
      <p:bold r:id="rId33"/>
      <p:italic r:id="rId34"/>
      <p:boldItalic r:id="rId35"/>
    </p:embeddedFont>
    <p:embeddedFont>
      <p:font typeface="Raleway Medium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697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07CF1E-41FD-4541-9BF7-119A7E5D902B}">
  <a:tblStyle styleId="{F907CF1E-41FD-4541-9BF7-119A7E5D9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B796621-A15F-4761-9145-A0505733BF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94694"/>
  </p:normalViewPr>
  <p:slideViewPr>
    <p:cSldViewPr snapToGrid="0">
      <p:cViewPr varScale="1">
        <p:scale>
          <a:sx n="146" d="100"/>
          <a:sy n="146" d="100"/>
        </p:scale>
        <p:origin x="504" y="168"/>
      </p:cViewPr>
      <p:guideLst>
        <p:guide pos="5697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F2E1292-3688-13F8-DD13-2FD1C8BF0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F78A95AB-3999-54E3-058D-5A8D5C85E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C2C380F6-CBF9-BE2E-39E2-8EE48452FC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9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C85CE0B9-333F-2A02-4E42-87E33025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4F0BA71F-E207-1098-BFBD-73DD914A8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D0242E5A-5516-EAC7-5424-7CF65C49B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0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32C9D827-FC64-DE3B-95AE-54CAEE48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E579DB1E-A3B7-9A7B-A58D-A82C3A6BD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0E17A15D-BF58-93C5-AC9F-FCAB66BFBF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67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B75F3389-F6A0-7E2C-5FB2-C02EF7E97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5976AD65-1465-DAA9-21F9-6B9B49F6A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BC9C8CF7-386A-EECE-21B0-DEC205006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441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3D6E4A64-5100-0773-5848-CE5B6A17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0722E9F9-6294-5685-480C-CAEFF1102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6E5040FE-1C8A-F181-D188-9EE6C7B65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023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BE2AD07-C31E-5FF3-AA3C-ECB0455B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32:notes">
            <a:extLst>
              <a:ext uri="{FF2B5EF4-FFF2-40B4-BE49-F238E27FC236}">
                <a16:creationId xmlns:a16="http://schemas.microsoft.com/office/drawing/2014/main" id="{CAF7B266-87C9-BB88-1B08-EFE11F9D5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32:notes">
            <a:extLst>
              <a:ext uri="{FF2B5EF4-FFF2-40B4-BE49-F238E27FC236}">
                <a16:creationId xmlns:a16="http://schemas.microsoft.com/office/drawing/2014/main" id="{14B4A3AF-0DD4-FA1B-E2AA-EA4333D2B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14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077B33CA-B5D8-6C67-0BBD-ABC583063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32:notes">
            <a:extLst>
              <a:ext uri="{FF2B5EF4-FFF2-40B4-BE49-F238E27FC236}">
                <a16:creationId xmlns:a16="http://schemas.microsoft.com/office/drawing/2014/main" id="{CDDAB3FE-081E-6DBA-5F61-06C65A48D0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32:notes">
            <a:extLst>
              <a:ext uri="{FF2B5EF4-FFF2-40B4-BE49-F238E27FC236}">
                <a16:creationId xmlns:a16="http://schemas.microsoft.com/office/drawing/2014/main" id="{6D2B9809-96F8-282F-4A5A-3A0AED4B67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3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F93E1C6C-A14E-DE8E-AC8D-1E1E7A56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26:notes">
            <a:extLst>
              <a:ext uri="{FF2B5EF4-FFF2-40B4-BE49-F238E27FC236}">
                <a16:creationId xmlns:a16="http://schemas.microsoft.com/office/drawing/2014/main" id="{0C996BFB-C5A0-B6CB-05F3-5799BCB52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26:notes">
            <a:extLst>
              <a:ext uri="{FF2B5EF4-FFF2-40B4-BE49-F238E27FC236}">
                <a16:creationId xmlns:a16="http://schemas.microsoft.com/office/drawing/2014/main" id="{8374B9E6-E811-2138-D54D-052B8834A0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6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B684C5FE-8F95-7D72-EEC1-8AE807C14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135823F2-B32A-8BD5-06BF-894D576E70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09D4CE40-2E37-D859-607A-98BCE1AC2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računi, grafi, mojelektro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09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DDE026BF-CE74-F469-6E70-DF0CD6CF2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CCF203B9-E258-BA77-814D-56DFF7B42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BC84A72B-777C-479E-3FB6-79F00D626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66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419DED47-1209-AF92-1F94-79021D6C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6EEBB5CA-2E45-2DFD-CA71-729E9482B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39014FD2-7CF1-E2C6-18F5-8A5B7616F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8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CF547AEA-0FE8-1C6E-40D5-3C13E2BA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3087A227-C72C-D989-5920-166535200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1BE1E866-A3C6-D914-C6DB-B8AA7B162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98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805AD2E-8A8F-9541-9A26-B15E3F83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9F3980B5-3D9A-FC1B-492E-57B5F8F64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6312EB8B-E550-3EFF-3107-96BCEAB01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87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7DD6DE1A-362E-725E-B3E1-B13700FE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67617EA6-8DF3-C86D-95F4-B66155027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FD9AFB54-F29C-38FB-6814-9ED08F7513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16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7050"/>
            <a:ext cx="6651600" cy="15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324" y="3906950"/>
            <a:ext cx="6065400" cy="41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7" name="Google Shape;97;p13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5" name="Google Shape;255;p28"/>
          <p:cNvSpPr>
            <a:spLocks noGrp="1"/>
          </p:cNvSpPr>
          <p:nvPr>
            <p:ph type="pic" idx="2"/>
          </p:nvPr>
        </p:nvSpPr>
        <p:spPr>
          <a:xfrm>
            <a:off x="5479825" y="539500"/>
            <a:ext cx="2950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" name="Google Shape;256;p28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257" name="Google Shape;257;p28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0" name="Google Shape;260;p28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0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267" name="Google Shape;267;p30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76" name="Google Shape;276;p31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 rot="10800000" flipH="1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31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 hasCustomPrompt="1"/>
          </p:nvPr>
        </p:nvSpPr>
        <p:spPr>
          <a:xfrm>
            <a:off x="3287850" y="2064188"/>
            <a:ext cx="2568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1"/>
          </p:nvPr>
        </p:nvSpPr>
        <p:spPr>
          <a:xfrm>
            <a:off x="3287850" y="2746902"/>
            <a:ext cx="2568300" cy="3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2" hasCustomPrompt="1"/>
          </p:nvPr>
        </p:nvSpPr>
        <p:spPr>
          <a:xfrm>
            <a:off x="3287850" y="915175"/>
            <a:ext cx="2568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3"/>
          </p:nvPr>
        </p:nvSpPr>
        <p:spPr>
          <a:xfrm>
            <a:off x="3287850" y="1597879"/>
            <a:ext cx="2568300" cy="3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4" hasCustomPrompt="1"/>
          </p:nvPr>
        </p:nvSpPr>
        <p:spPr>
          <a:xfrm>
            <a:off x="3287850" y="3213200"/>
            <a:ext cx="2568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5"/>
          </p:nvPr>
        </p:nvSpPr>
        <p:spPr>
          <a:xfrm>
            <a:off x="3287850" y="3895925"/>
            <a:ext cx="2568300" cy="3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93" name="Google Shape;193;p21"/>
          <p:cNvGrpSpPr/>
          <p:nvPr/>
        </p:nvGrpSpPr>
        <p:grpSpPr>
          <a:xfrm>
            <a:off x="3847050" y="378431"/>
            <a:ext cx="1449900" cy="4386056"/>
            <a:chOff x="3847050" y="378431"/>
            <a:chExt cx="1449900" cy="4386056"/>
          </a:xfrm>
        </p:grpSpPr>
        <p:sp>
          <p:nvSpPr>
            <p:cNvPr id="194" name="Google Shape;194;p21"/>
            <p:cNvSpPr/>
            <p:nvPr/>
          </p:nvSpPr>
          <p:spPr>
            <a:xfrm>
              <a:off x="3847050" y="378431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847050" y="4603988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20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963434" y="924863"/>
            <a:ext cx="954000" cy="95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>
            <a:spLocks noGrp="1"/>
          </p:cNvSpPr>
          <p:nvPr>
            <p:ph type="pic" idx="3"/>
          </p:nvPr>
        </p:nvSpPr>
        <p:spPr>
          <a:xfrm>
            <a:off x="1322338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" name="Google Shape;15;p3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16" name="Google Shape;16;p3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33" name="Google Shape;33;p5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3225" y="845825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479825" y="539500"/>
            <a:ext cx="2950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50" name="Google Shape;50;p7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" name="Google Shape;53;p7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57" name="Google Shape;57;p8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58" name="Google Shape;58;p8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1" name="Google Shape;61;p8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67" name="Google Shape;67;p9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" name="Google Shape;70;p9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2617600" y="2118550"/>
            <a:ext cx="3908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2817525" y="3212000"/>
            <a:ext cx="3509100" cy="417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4" r:id="rId11"/>
    <p:sldLayoutId id="2147483676" r:id="rId12"/>
    <p:sldLayoutId id="2147483677" r:id="rId13"/>
    <p:sldLayoutId id="214748368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mreznina.netlify.ap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mreznina.gitbook.io/omreznina+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5"/>
          <p:cNvGrpSpPr/>
          <p:nvPr/>
        </p:nvGrpSpPr>
        <p:grpSpPr>
          <a:xfrm>
            <a:off x="9043690" y="2150"/>
            <a:ext cx="100512" cy="5139225"/>
            <a:chOff x="7468800" y="0"/>
            <a:chExt cx="1675200" cy="5139225"/>
          </a:xfrm>
        </p:grpSpPr>
        <p:grpSp>
          <p:nvGrpSpPr>
            <p:cNvPr id="293" name="Google Shape;293;p35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294" name="Google Shape;294;p35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 rot="10800000" flipH="1">
                <a:off x="7468800" y="857329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 rot="10800000" flipH="1">
                <a:off x="7468800" y="0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 rot="10800000" flipH="1">
                <a:off x="7468800" y="1674450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sl-SI" noProof="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00" name="Google Shape;300;p35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l-SI" noProof="0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</p:txBody>
        </p:sp>
      </p:grpSp>
      <p:sp>
        <p:nvSpPr>
          <p:cNvPr id="301" name="Google Shape;301;p35"/>
          <p:cNvSpPr txBox="1">
            <a:spLocks noGrp="1"/>
          </p:cNvSpPr>
          <p:nvPr>
            <p:ph type="ctrTitle"/>
          </p:nvPr>
        </p:nvSpPr>
        <p:spPr>
          <a:xfrm>
            <a:off x="713225" y="897050"/>
            <a:ext cx="6651600" cy="15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Omrežnina+</a:t>
            </a:r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1"/>
          </p:nvPr>
        </p:nvSpPr>
        <p:spPr>
          <a:xfrm>
            <a:off x="833326" y="1877749"/>
            <a:ext cx="6088583" cy="806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Mentorica: doc. dr. Tina Beranič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Ekipa: Adam Kac, Gaja Gujt, Tevž Starovasnik</a:t>
            </a:r>
          </a:p>
        </p:txBody>
      </p:sp>
      <p:sp>
        <p:nvSpPr>
          <p:cNvPr id="303" name="Google Shape;303;p35"/>
          <p:cNvSpPr/>
          <p:nvPr/>
        </p:nvSpPr>
        <p:spPr>
          <a:xfrm>
            <a:off x="833327" y="773016"/>
            <a:ext cx="1449900" cy="5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C9045-71B5-465D-8810-AD9D227A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51" y="1344594"/>
            <a:ext cx="2292331" cy="2292331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5FC271-509D-2CBB-D25F-06F4E4490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82" y="2650025"/>
            <a:ext cx="1777889" cy="973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6CDECBA8-F14A-BF59-B520-17719C2F7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ADEF819D-AA4B-0CCA-1264-97D2F759F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noProof="0" dirty="0"/>
              <a:t>Testiranje in kakovost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6EEA1609-EBC6-9057-0F75-9DB92357DC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Cypress</a:t>
            </a:r>
            <a:r>
              <a:rPr lang="sl-SI" noProof="0" dirty="0"/>
              <a:t> – end-to-end testi (UI, MFA, grafi, simulacije)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JUnit + Mockito</a:t>
            </a:r>
            <a:r>
              <a:rPr lang="sl-SI" noProof="0" dirty="0"/>
              <a:t> – unit testi v Spring okolju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SonarCloud</a:t>
            </a:r>
            <a:r>
              <a:rPr lang="sl-SI" noProof="0" dirty="0"/>
              <a:t> – statična analiza in pokritost testov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28420-85EC-6765-1284-2F99DB58C95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DBC45-A901-8AC7-6AF7-F623F204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54" y="1724576"/>
            <a:ext cx="2638926" cy="1381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5705F7-3B1E-48A8-A9EE-DC6FD613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867" y="3290225"/>
            <a:ext cx="1771650" cy="539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E5055-F37A-5C73-90F9-CA4FBBAD8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684" y="3290225"/>
            <a:ext cx="2829132" cy="1414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A784C-D258-3C7D-1F97-8852B6C41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3473813"/>
            <a:ext cx="4025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AC03D3DB-D9D8-AF5F-6767-8E49538B6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B912C8BC-E17B-BB1D-931C-840019C5B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noProof="0" dirty="0"/>
              <a:t>Zunanje integracije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46BBED9C-D5A8-85BD-FB8A-25949514AC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OpenWeather API </a:t>
            </a:r>
            <a:r>
              <a:rPr lang="sl-SI" noProof="0" dirty="0"/>
              <a:t>– pridobivanje vremenskih podatkov za predikcije in toplotno črpalko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OpenAI</a:t>
            </a:r>
            <a:r>
              <a:rPr lang="sl-SI" noProof="0" dirty="0"/>
              <a:t> – chatbot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mojelektro.si CSV </a:t>
            </a:r>
            <a:r>
              <a:rPr lang="sl-SI" noProof="0" dirty="0"/>
              <a:t>– uvoz uradnih podatkov o porabi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GEN-I ceniki + URO bloki </a:t>
            </a:r>
            <a:r>
              <a:rPr lang="sl-SI" noProof="0" dirty="0"/>
              <a:t>– podlaga za izračun stroškov in optimizacijo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485A42-DFC4-5FFC-87A6-A01DDAC4C0D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01D90-ADE4-6D54-342A-2D40F358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02" y="3144142"/>
            <a:ext cx="1038944" cy="1038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6575E-44A0-8CD9-E6EF-6BCF43F16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80" y="2624670"/>
            <a:ext cx="1038944" cy="103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54239-B398-BDFF-1785-AE8998C52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81" y="785792"/>
            <a:ext cx="1038943" cy="1038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DC96C-79BE-E7A3-E0DB-1E4C7BB0B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500" y="1409700"/>
            <a:ext cx="1038944" cy="10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9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Spletna stran</a:t>
            </a:r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02</a:t>
            </a:r>
          </a:p>
        </p:txBody>
      </p:sp>
      <p:sp>
        <p:nvSpPr>
          <p:cNvPr id="344" name="Google Shape;344;p39"/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B417D-4F53-C1B6-D881-BBA128A6249C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sl-SI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CF84-9D21-F220-A91D-6DD0E34B4246}"/>
              </a:ext>
            </a:extLst>
          </p:cNvPr>
          <p:cNvSpPr txBox="1"/>
          <p:nvPr/>
        </p:nvSpPr>
        <p:spPr>
          <a:xfrm>
            <a:off x="4858075" y="276678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https://omreznina.netlify.app/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690FDBA4-89C3-53D0-B9C6-868BBC3D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>
            <a:extLst>
              <a:ext uri="{FF2B5EF4-FFF2-40B4-BE49-F238E27FC236}">
                <a16:creationId xmlns:a16="http://schemas.microsoft.com/office/drawing/2014/main" id="{30E78FA2-D18C-38C7-C0DE-CD9BF4FC1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Vodenje napredka</a:t>
            </a:r>
          </a:p>
        </p:txBody>
      </p:sp>
      <p:sp>
        <p:nvSpPr>
          <p:cNvPr id="342" name="Google Shape;342;p39">
            <a:extLst>
              <a:ext uri="{FF2B5EF4-FFF2-40B4-BE49-F238E27FC236}">
                <a16:creationId xmlns:a16="http://schemas.microsoft.com/office/drawing/2014/main" id="{0648A82A-F821-6A75-A609-856E2514F6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03</a:t>
            </a:r>
          </a:p>
        </p:txBody>
      </p:sp>
      <p:sp>
        <p:nvSpPr>
          <p:cNvPr id="344" name="Google Shape;344;p39">
            <a:extLst>
              <a:ext uri="{FF2B5EF4-FFF2-40B4-BE49-F238E27FC236}">
                <a16:creationId xmlns:a16="http://schemas.microsoft.com/office/drawing/2014/main" id="{268133B2-9600-C9F7-C956-94E503A9CD83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935FA-FF87-0C3F-697A-72F5E9B7547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413180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1066EF0C-CDCC-8A46-78FA-3634CDD1F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72EF9C5A-1246-BCB5-8416-8968C2C46F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Metodologija SCRUM (prilagojena)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5887615C-2C49-A07A-1A13-4F9CCDD62D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noProof="0" dirty="0"/>
              <a:t>Sprinti: Projekt je bil razdeljen v več krajših razvojnih ciklov (sprintov), vsak s svojimi cilji.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Dnevni pregledi (Daily Stand-ups): Občasna sinhronizacija z ekipo glede napredka in ovir.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Sprint backlog: Za vsak sprint smo definirali naloge, ki jih mora ekipa zaključiti.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Tedenski sestanki s skrbnikom.</a:t>
            </a:r>
          </a:p>
          <a:p>
            <a:pPr marL="152400" indent="0">
              <a:buNone/>
            </a:pPr>
            <a:endParaRPr lang="sl-SI" dirty="0"/>
          </a:p>
          <a:p>
            <a:pPr marL="152400" indent="0">
              <a:buNone/>
            </a:pPr>
            <a:r>
              <a:rPr lang="sl-SI" noProof="0" dirty="0"/>
              <a:t>Poročila ob koncu sprinta.</a:t>
            </a: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2A03560-7721-AF42-C8F9-366EFECE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84" y="1847849"/>
            <a:ext cx="1750757" cy="1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3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18CE23FA-9F47-4886-75AB-B290FED2A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5E37DD8C-662C-0678-90AE-927F8CEA77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Youtrack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8AB0FF67-574A-0E7A-C673-BEA9B70381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3593304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noProof="0" dirty="0"/>
              <a:t>Razdelitev nalog po članih ekipe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Sledenje napredku v posameznih sprintih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Prioritizacijo nalog po pomembnosti (High/Medium/Low)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noProof="0" dirty="0"/>
              <a:t>Označevanje stanja nalog (To Do, In Progress, Done)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5857D-BE4F-14AD-9227-BA3141328EF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 descr="A graph showing a line of growth&#10;&#10;AI-generated content may be incorrect.">
            <a:extLst>
              <a:ext uri="{FF2B5EF4-FFF2-40B4-BE49-F238E27FC236}">
                <a16:creationId xmlns:a16="http://schemas.microsoft.com/office/drawing/2014/main" id="{C4E37C5C-D7AA-EE13-346B-8551D510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450" y="1813201"/>
            <a:ext cx="4017175" cy="2302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C71E21-C5CC-45D3-9A6E-3E2C288EA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369" y="1229288"/>
            <a:ext cx="852262" cy="85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7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115-A611-2FB2-FDFB-CA9C187E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38082"/>
            <a:ext cx="7536040" cy="1343700"/>
          </a:xfrm>
        </p:spPr>
        <p:txBody>
          <a:bodyPr/>
          <a:lstStyle/>
          <a:p>
            <a:r>
              <a:rPr lang="en-US" dirty="0" err="1"/>
              <a:t>Razširjena</a:t>
            </a:r>
            <a:r>
              <a:rPr lang="en-US" dirty="0"/>
              <a:t> </a:t>
            </a:r>
            <a:r>
              <a:rPr lang="en-US" dirty="0" err="1"/>
              <a:t>dokumentacija</a:t>
            </a:r>
            <a:r>
              <a:rPr lang="en-US" dirty="0"/>
              <a:t> z </a:t>
            </a:r>
            <a:r>
              <a:rPr lang="en-US" dirty="0" err="1"/>
              <a:t>Gitbook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6F459-93A8-CEBF-DAA6-19D668B10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65" y="1422550"/>
            <a:ext cx="4645200" cy="2298300"/>
          </a:xfrm>
        </p:spPr>
        <p:txBody>
          <a:bodyPr/>
          <a:lstStyle/>
          <a:p>
            <a:pPr marL="152400" indent="0">
              <a:buNone/>
            </a:pPr>
            <a:r>
              <a:rPr lang="en-US" dirty="0">
                <a:hlinkClick r:id="rId2"/>
              </a:rPr>
              <a:t>https://omreznina.gitbook.io/omreznina+</a:t>
            </a: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EF25E-79F2-43B9-EDFA-52A15262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5" y="1899310"/>
            <a:ext cx="3502619" cy="1733877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23B9E4-411C-652B-DD92-B69F8E0A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884" y="1526599"/>
            <a:ext cx="3677265" cy="2106588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300EA8-0594-2AF3-CB60-DA69C4221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774" y="3069823"/>
            <a:ext cx="4114960" cy="19617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08F5A-00DD-58A3-2C96-F6B6BBC0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498" y="949270"/>
            <a:ext cx="946560" cy="9465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4241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7B1D062D-82CC-E2EF-ADE1-3C6A47300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>
            <a:extLst>
              <a:ext uri="{FF2B5EF4-FFF2-40B4-BE49-F238E27FC236}">
                <a16:creationId xmlns:a16="http://schemas.microsoft.com/office/drawing/2014/main" id="{1C9303AE-13D7-D1C8-7054-BD11BB413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err="1"/>
              <a:t>Povzetek</a:t>
            </a:r>
            <a:endParaRPr lang="sl-SI" noProof="0" dirty="0"/>
          </a:p>
        </p:txBody>
      </p:sp>
      <p:sp>
        <p:nvSpPr>
          <p:cNvPr id="342" name="Google Shape;342;p39">
            <a:extLst>
              <a:ext uri="{FF2B5EF4-FFF2-40B4-BE49-F238E27FC236}">
                <a16:creationId xmlns:a16="http://schemas.microsoft.com/office/drawing/2014/main" id="{DDFCA648-F8BA-2738-D828-FBBADFCB75F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04</a:t>
            </a:r>
          </a:p>
        </p:txBody>
      </p:sp>
      <p:sp>
        <p:nvSpPr>
          <p:cNvPr id="344" name="Google Shape;344;p39">
            <a:extLst>
              <a:ext uri="{FF2B5EF4-FFF2-40B4-BE49-F238E27FC236}">
                <a16:creationId xmlns:a16="http://schemas.microsoft.com/office/drawing/2014/main" id="{362A6E6F-7AF3-A003-94C6-DBADE452CC8C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DBF316-DEB2-6D28-39CA-28EB63204EE4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409356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9F3339D5-578D-B620-C486-1914B90F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>
            <a:extLst>
              <a:ext uri="{FF2B5EF4-FFF2-40B4-BE49-F238E27FC236}">
                <a16:creationId xmlns:a16="http://schemas.microsoft.com/office/drawing/2014/main" id="{37AEE16D-13E2-A22A-D9D6-FA9A1188C71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Pomoč pri odločanju</a:t>
            </a:r>
          </a:p>
        </p:txBody>
      </p:sp>
      <p:sp>
        <p:nvSpPr>
          <p:cNvPr id="350" name="Google Shape;350;p40">
            <a:extLst>
              <a:ext uri="{FF2B5EF4-FFF2-40B4-BE49-F238E27FC236}">
                <a16:creationId xmlns:a16="http://schemas.microsoft.com/office/drawing/2014/main" id="{8EEF5BFF-7B1D-3FEF-A3AE-2549DF6FD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Kaj smo dosegli</a:t>
            </a:r>
          </a:p>
        </p:txBody>
      </p:sp>
      <p:sp>
        <p:nvSpPr>
          <p:cNvPr id="351" name="Google Shape;351;p40">
            <a:extLst>
              <a:ext uri="{FF2B5EF4-FFF2-40B4-BE49-F238E27FC236}">
                <a16:creationId xmlns:a16="http://schemas.microsoft.com/office/drawing/2014/main" id="{F74E0E1B-C087-E33C-5304-3EA0E6DA1D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Simulacije</a:t>
            </a:r>
            <a:r>
              <a:rPr lang="en-GB" dirty="0"/>
              <a:t>, </a:t>
            </a:r>
            <a:r>
              <a:rPr lang="en-GB" dirty="0" err="1"/>
              <a:t>analize</a:t>
            </a:r>
            <a:r>
              <a:rPr lang="en-GB" dirty="0"/>
              <a:t> in </a:t>
            </a:r>
            <a:r>
              <a:rPr lang="en-GB" dirty="0" err="1"/>
              <a:t>opozorila</a:t>
            </a:r>
            <a:r>
              <a:rPr lang="en-GB" dirty="0"/>
              <a:t> </a:t>
            </a:r>
            <a:r>
              <a:rPr lang="en-GB" dirty="0" err="1"/>
              <a:t>jim</a:t>
            </a:r>
            <a:r>
              <a:rPr lang="en-GB" dirty="0"/>
              <a:t> </a:t>
            </a:r>
            <a:r>
              <a:rPr lang="en-GB" dirty="0" err="1"/>
              <a:t>pomagajo</a:t>
            </a:r>
            <a:r>
              <a:rPr lang="en-GB" dirty="0"/>
              <a:t> </a:t>
            </a:r>
            <a:r>
              <a:rPr lang="en-GB" dirty="0" err="1"/>
              <a:t>sprejemati</a:t>
            </a:r>
            <a:r>
              <a:rPr lang="en-GB" dirty="0"/>
              <a:t> </a:t>
            </a:r>
            <a:r>
              <a:rPr lang="en-GB" b="1" u="sng" dirty="0" err="1"/>
              <a:t>boljše</a:t>
            </a:r>
            <a:r>
              <a:rPr lang="en-GB" b="1" u="sng" dirty="0"/>
              <a:t> </a:t>
            </a:r>
            <a:r>
              <a:rPr lang="en-GB" b="1" u="sng" dirty="0" err="1"/>
              <a:t>odločitve</a:t>
            </a:r>
            <a:r>
              <a:rPr lang="en-GB" b="1" u="sng" dirty="0"/>
              <a:t> </a:t>
            </a:r>
            <a:r>
              <a:rPr lang="en-GB" dirty="0"/>
              <a:t>glede </a:t>
            </a:r>
            <a:r>
              <a:rPr lang="en-GB" dirty="0" err="1"/>
              <a:t>pogodb</a:t>
            </a:r>
            <a:r>
              <a:rPr lang="en-GB" dirty="0"/>
              <a:t> in </a:t>
            </a:r>
            <a:r>
              <a:rPr lang="en-GB" dirty="0" err="1"/>
              <a:t>porabe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/>
          </a:p>
        </p:txBody>
      </p:sp>
      <p:sp>
        <p:nvSpPr>
          <p:cNvPr id="352" name="Google Shape;352;p40">
            <a:extLst>
              <a:ext uri="{FF2B5EF4-FFF2-40B4-BE49-F238E27FC236}">
                <a16:creationId xmlns:a16="http://schemas.microsoft.com/office/drawing/2014/main" id="{818803F8-029D-9B66-0FD1-0B7BF130FE2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 err="1"/>
              <a:t>Uporabnikom</a:t>
            </a:r>
            <a:r>
              <a:rPr lang="en-GB" dirty="0"/>
              <a:t> </a:t>
            </a:r>
            <a:r>
              <a:rPr lang="en-GB" dirty="0" err="1"/>
              <a:t>omogočimo</a:t>
            </a:r>
            <a:r>
              <a:rPr lang="en-GB" dirty="0"/>
              <a:t>, da </a:t>
            </a:r>
            <a:r>
              <a:rPr lang="en-GB" b="1" u="sng" dirty="0" err="1">
                <a:solidFill>
                  <a:schemeClr val="tx1"/>
                </a:solidFill>
              </a:rPr>
              <a:t>razumejo</a:t>
            </a:r>
            <a:r>
              <a:rPr lang="en-GB" dirty="0"/>
              <a:t> </a:t>
            </a:r>
            <a:r>
              <a:rPr lang="en-GB" dirty="0" err="1"/>
              <a:t>svojo</a:t>
            </a:r>
            <a:r>
              <a:rPr lang="en-GB" dirty="0"/>
              <a:t> </a:t>
            </a:r>
            <a:r>
              <a:rPr lang="en-GB" dirty="0" err="1"/>
              <a:t>porabo</a:t>
            </a:r>
            <a:r>
              <a:rPr lang="en-GB" dirty="0"/>
              <a:t>, ne </a:t>
            </a:r>
            <a:r>
              <a:rPr lang="en-GB" dirty="0" err="1"/>
              <a:t>samo</a:t>
            </a:r>
            <a:r>
              <a:rPr lang="en-GB" dirty="0"/>
              <a:t> da jo </a:t>
            </a:r>
            <a:r>
              <a:rPr lang="en-GB" dirty="0" err="1"/>
              <a:t>vidijo</a:t>
            </a:r>
            <a:r>
              <a:rPr lang="en-GB" dirty="0"/>
              <a:t>.</a:t>
            </a:r>
          </a:p>
        </p:txBody>
      </p:sp>
      <p:sp>
        <p:nvSpPr>
          <p:cNvPr id="353" name="Google Shape;353;p40">
            <a:extLst>
              <a:ext uri="{FF2B5EF4-FFF2-40B4-BE49-F238E27FC236}">
                <a16:creationId xmlns:a16="http://schemas.microsoft.com/office/drawing/2014/main" id="{8B3B2FD9-8B86-7D6A-6F66-4C97E8DA79C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Razumevanje</a:t>
            </a:r>
          </a:p>
        </p:txBody>
      </p:sp>
      <p:sp>
        <p:nvSpPr>
          <p:cNvPr id="354" name="Google Shape;354;p40">
            <a:extLst>
              <a:ext uri="{FF2B5EF4-FFF2-40B4-BE49-F238E27FC236}">
                <a16:creationId xmlns:a16="http://schemas.microsoft.com/office/drawing/2014/main" id="{6150D725-22E0-51BC-9891-A33A40A42126}"/>
              </a:ext>
            </a:extLst>
          </p:cNvPr>
          <p:cNvSpPr/>
          <p:nvPr/>
        </p:nvSpPr>
        <p:spPr>
          <a:xfrm>
            <a:off x="713225" y="1664364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5" name="Google Shape;355;p40">
            <a:extLst>
              <a:ext uri="{FF2B5EF4-FFF2-40B4-BE49-F238E27FC236}">
                <a16:creationId xmlns:a16="http://schemas.microsoft.com/office/drawing/2014/main" id="{38B7DB56-E714-FF9A-29EC-E14CC4A2DD84}"/>
              </a:ext>
            </a:extLst>
          </p:cNvPr>
          <p:cNvSpPr/>
          <p:nvPr/>
        </p:nvSpPr>
        <p:spPr>
          <a:xfrm>
            <a:off x="713225" y="3098978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56" name="Google Shape;356;p40">
            <a:extLst>
              <a:ext uri="{FF2B5EF4-FFF2-40B4-BE49-F238E27FC236}">
                <a16:creationId xmlns:a16="http://schemas.microsoft.com/office/drawing/2014/main" id="{4B628773-0346-564B-08C8-9465FD87B61C}"/>
              </a:ext>
            </a:extLst>
          </p:cNvPr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57" name="Google Shape;357;p40">
              <a:extLst>
                <a:ext uri="{FF2B5EF4-FFF2-40B4-BE49-F238E27FC236}">
                  <a16:creationId xmlns:a16="http://schemas.microsoft.com/office/drawing/2014/main" id="{5F526D2C-B6C4-6341-BA6B-E7B22463E4EB}"/>
                </a:ext>
              </a:extLst>
            </p:cNvPr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58" name="Google Shape;358;p40">
              <a:extLst>
                <a:ext uri="{FF2B5EF4-FFF2-40B4-BE49-F238E27FC236}">
                  <a16:creationId xmlns:a16="http://schemas.microsoft.com/office/drawing/2014/main" id="{8EC3C8FE-0E98-59A3-A2A2-853B28E486E7}"/>
                </a:ext>
              </a:extLst>
            </p:cNvPr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59" name="Google Shape;359;p40">
              <a:extLst>
                <a:ext uri="{FF2B5EF4-FFF2-40B4-BE49-F238E27FC236}">
                  <a16:creationId xmlns:a16="http://schemas.microsoft.com/office/drawing/2014/main" id="{C0296EF9-88DD-7A0D-CBDA-D97E657C6AC6}"/>
                </a:ext>
              </a:extLst>
            </p:cNvPr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0" name="Google Shape;360;p40">
              <a:extLst>
                <a:ext uri="{FF2B5EF4-FFF2-40B4-BE49-F238E27FC236}">
                  <a16:creationId xmlns:a16="http://schemas.microsoft.com/office/drawing/2014/main" id="{BF5DADDC-46AF-219E-5FBE-23AC3CBED8BB}"/>
                </a:ext>
              </a:extLst>
            </p:cNvPr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</p:grpSp>
      <p:grpSp>
        <p:nvGrpSpPr>
          <p:cNvPr id="361" name="Google Shape;361;p40">
            <a:extLst>
              <a:ext uri="{FF2B5EF4-FFF2-40B4-BE49-F238E27FC236}">
                <a16:creationId xmlns:a16="http://schemas.microsoft.com/office/drawing/2014/main" id="{1AB6405A-2DD2-C8C5-A467-DCDA951C3FFE}"/>
              </a:ext>
            </a:extLst>
          </p:cNvPr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62" name="Google Shape;362;p40">
              <a:extLst>
                <a:ext uri="{FF2B5EF4-FFF2-40B4-BE49-F238E27FC236}">
                  <a16:creationId xmlns:a16="http://schemas.microsoft.com/office/drawing/2014/main" id="{7687AAC4-3693-FE2D-F2BC-F8D74443AA56}"/>
                </a:ext>
              </a:extLst>
            </p:cNvPr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3" name="Google Shape;363;p40">
              <a:extLst>
                <a:ext uri="{FF2B5EF4-FFF2-40B4-BE49-F238E27FC236}">
                  <a16:creationId xmlns:a16="http://schemas.microsoft.com/office/drawing/2014/main" id="{A6B78D78-112A-ABE0-0C76-DB7B5B25532F}"/>
                </a:ext>
              </a:extLst>
            </p:cNvPr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4" name="Google Shape;364;p40">
              <a:extLst>
                <a:ext uri="{FF2B5EF4-FFF2-40B4-BE49-F238E27FC236}">
                  <a16:creationId xmlns:a16="http://schemas.microsoft.com/office/drawing/2014/main" id="{AD534078-8FF0-ABD8-D76E-CEA019538B39}"/>
                </a:ext>
              </a:extLst>
            </p:cNvPr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5" name="Google Shape;365;p40">
              <a:extLst>
                <a:ext uri="{FF2B5EF4-FFF2-40B4-BE49-F238E27FC236}">
                  <a16:creationId xmlns:a16="http://schemas.microsoft.com/office/drawing/2014/main" id="{FC6E7491-BD6B-C033-97C9-450B8517ED55}"/>
                </a:ext>
              </a:extLst>
            </p:cNvPr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6" name="Google Shape;366;p40">
              <a:extLst>
                <a:ext uri="{FF2B5EF4-FFF2-40B4-BE49-F238E27FC236}">
                  <a16:creationId xmlns:a16="http://schemas.microsoft.com/office/drawing/2014/main" id="{896218C8-8FD3-AC78-2088-AEE8E678D9F6}"/>
                </a:ext>
              </a:extLst>
            </p:cNvPr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7" name="Google Shape;367;p40">
              <a:extLst>
                <a:ext uri="{FF2B5EF4-FFF2-40B4-BE49-F238E27FC236}">
                  <a16:creationId xmlns:a16="http://schemas.microsoft.com/office/drawing/2014/main" id="{3120C691-F85A-EE04-5906-0686F64056E6}"/>
                </a:ext>
              </a:extLst>
            </p:cNvPr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96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B0730109-0C3A-569E-23C5-A9C4987D4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>
            <a:extLst>
              <a:ext uri="{FF2B5EF4-FFF2-40B4-BE49-F238E27FC236}">
                <a16:creationId xmlns:a16="http://schemas.microsoft.com/office/drawing/2014/main" id="{1C8E5441-504D-2A9A-9C6D-C18A4BFE0BF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Možnost nadgradnje</a:t>
            </a:r>
          </a:p>
        </p:txBody>
      </p:sp>
      <p:sp>
        <p:nvSpPr>
          <p:cNvPr id="350" name="Google Shape;350;p40">
            <a:extLst>
              <a:ext uri="{FF2B5EF4-FFF2-40B4-BE49-F238E27FC236}">
                <a16:creationId xmlns:a16="http://schemas.microsoft.com/office/drawing/2014/main" id="{72AC9A81-1C5A-43DC-3CED-C2781A960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Kaj smo dosegli</a:t>
            </a:r>
          </a:p>
        </p:txBody>
      </p:sp>
      <p:sp>
        <p:nvSpPr>
          <p:cNvPr id="351" name="Google Shape;351;p40">
            <a:extLst>
              <a:ext uri="{FF2B5EF4-FFF2-40B4-BE49-F238E27FC236}">
                <a16:creationId xmlns:a16="http://schemas.microsoft.com/office/drawing/2014/main" id="{15379DFC-BC60-7951-71AA-BD27D79762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Sistem</a:t>
            </a:r>
            <a:r>
              <a:rPr lang="en-GB" dirty="0"/>
              <a:t> je </a:t>
            </a:r>
            <a:r>
              <a:rPr lang="en-GB" dirty="0" err="1"/>
              <a:t>modularen</a:t>
            </a:r>
            <a:r>
              <a:rPr lang="en-GB" dirty="0"/>
              <a:t>, </a:t>
            </a:r>
            <a:r>
              <a:rPr lang="en-GB" dirty="0" err="1"/>
              <a:t>razširljiv</a:t>
            </a:r>
            <a:r>
              <a:rPr lang="en-GB" dirty="0"/>
              <a:t> in </a:t>
            </a:r>
            <a:r>
              <a:rPr lang="en-GB" dirty="0" err="1"/>
              <a:t>pripravljen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prihodnost</a:t>
            </a:r>
            <a:r>
              <a:rPr lang="en-GB" dirty="0"/>
              <a:t> (</a:t>
            </a:r>
            <a:r>
              <a:rPr lang="en-GB" dirty="0" err="1"/>
              <a:t>večje</a:t>
            </a:r>
            <a:r>
              <a:rPr lang="en-GB" dirty="0"/>
              <a:t> </a:t>
            </a:r>
            <a:r>
              <a:rPr lang="en-GB" dirty="0" err="1"/>
              <a:t>število</a:t>
            </a:r>
            <a:r>
              <a:rPr lang="en-GB" dirty="0"/>
              <a:t> </a:t>
            </a:r>
            <a:r>
              <a:rPr lang="en-GB"/>
              <a:t>uporabnikov, </a:t>
            </a:r>
            <a:r>
              <a:rPr lang="en-GB" dirty="0" err="1"/>
              <a:t>dodatne</a:t>
            </a:r>
            <a:r>
              <a:rPr lang="en-GB" dirty="0"/>
              <a:t> </a:t>
            </a:r>
            <a:r>
              <a:rPr lang="en-GB" dirty="0" err="1"/>
              <a:t>funkcionalnosti</a:t>
            </a:r>
            <a:r>
              <a:rPr lang="en-GB" dirty="0"/>
              <a:t> …).</a:t>
            </a:r>
            <a:endParaRPr lang="sl-SI" noProof="0" dirty="0"/>
          </a:p>
        </p:txBody>
      </p:sp>
      <p:sp>
        <p:nvSpPr>
          <p:cNvPr id="352" name="Google Shape;352;p40">
            <a:extLst>
              <a:ext uri="{FF2B5EF4-FFF2-40B4-BE49-F238E27FC236}">
                <a16:creationId xmlns:a16="http://schemas.microsoft.com/office/drawing/2014/main" id="{EF311D4A-E385-6282-81FE-06A673260E5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Uporaba</a:t>
            </a:r>
            <a:r>
              <a:rPr lang="en-GB" dirty="0"/>
              <a:t> MFA, AI </a:t>
            </a:r>
            <a:r>
              <a:rPr lang="en-GB" dirty="0" err="1"/>
              <a:t>povzetkov</a:t>
            </a:r>
            <a:r>
              <a:rPr lang="en-GB" dirty="0"/>
              <a:t> in </a:t>
            </a:r>
            <a:r>
              <a:rPr lang="en-GB" dirty="0" err="1"/>
              <a:t>prilagodljivih</a:t>
            </a:r>
            <a:r>
              <a:rPr lang="en-GB" dirty="0"/>
              <a:t> </a:t>
            </a:r>
            <a:r>
              <a:rPr lang="en-GB" dirty="0" err="1"/>
              <a:t>grafov</a:t>
            </a:r>
            <a:r>
              <a:rPr lang="en-GB" dirty="0"/>
              <a:t> </a:t>
            </a:r>
            <a:r>
              <a:rPr lang="en-GB" dirty="0" err="1"/>
              <a:t>pomeni</a:t>
            </a:r>
            <a:r>
              <a:rPr lang="en-GB" dirty="0"/>
              <a:t> </a:t>
            </a:r>
            <a:r>
              <a:rPr lang="en-GB" dirty="0" err="1"/>
              <a:t>višjo</a:t>
            </a:r>
            <a:r>
              <a:rPr lang="en-GB" dirty="0"/>
              <a:t> </a:t>
            </a:r>
            <a:r>
              <a:rPr lang="en-GB" dirty="0" err="1"/>
              <a:t>stopnjo</a:t>
            </a:r>
            <a:r>
              <a:rPr lang="en-GB" dirty="0"/>
              <a:t> </a:t>
            </a:r>
            <a:r>
              <a:rPr lang="en-GB" dirty="0" err="1"/>
              <a:t>uporabniške</a:t>
            </a:r>
            <a:r>
              <a:rPr lang="en-GB" dirty="0"/>
              <a:t> </a:t>
            </a:r>
            <a:r>
              <a:rPr lang="en-GB" dirty="0" err="1"/>
              <a:t>izkušnje</a:t>
            </a:r>
            <a:r>
              <a:rPr lang="en-GB" dirty="0"/>
              <a:t>.</a:t>
            </a:r>
          </a:p>
          <a:p>
            <a:pPr marL="0" indent="0"/>
            <a:endParaRPr lang="en-GB" dirty="0"/>
          </a:p>
        </p:txBody>
      </p:sp>
      <p:sp>
        <p:nvSpPr>
          <p:cNvPr id="353" name="Google Shape;353;p40">
            <a:extLst>
              <a:ext uri="{FF2B5EF4-FFF2-40B4-BE49-F238E27FC236}">
                <a16:creationId xmlns:a16="http://schemas.microsoft.com/office/drawing/2014/main" id="{696C3D10-7209-AE2F-C957-B82AF09F839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Prijaznost</a:t>
            </a:r>
            <a:endParaRPr lang="sl-SI" noProof="0" dirty="0"/>
          </a:p>
        </p:txBody>
      </p:sp>
      <p:sp>
        <p:nvSpPr>
          <p:cNvPr id="354" name="Google Shape;354;p40">
            <a:extLst>
              <a:ext uri="{FF2B5EF4-FFF2-40B4-BE49-F238E27FC236}">
                <a16:creationId xmlns:a16="http://schemas.microsoft.com/office/drawing/2014/main" id="{6EC4B704-DF5D-0D4B-8726-0A463B4568E5}"/>
              </a:ext>
            </a:extLst>
          </p:cNvPr>
          <p:cNvSpPr/>
          <p:nvPr/>
        </p:nvSpPr>
        <p:spPr>
          <a:xfrm>
            <a:off x="713225" y="1664364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5" name="Google Shape;355;p40">
            <a:extLst>
              <a:ext uri="{FF2B5EF4-FFF2-40B4-BE49-F238E27FC236}">
                <a16:creationId xmlns:a16="http://schemas.microsoft.com/office/drawing/2014/main" id="{E2A7D607-2B99-78D0-24D5-05AB165847BA}"/>
              </a:ext>
            </a:extLst>
          </p:cNvPr>
          <p:cNvSpPr/>
          <p:nvPr/>
        </p:nvSpPr>
        <p:spPr>
          <a:xfrm>
            <a:off x="713225" y="3098978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56" name="Google Shape;356;p40">
            <a:extLst>
              <a:ext uri="{FF2B5EF4-FFF2-40B4-BE49-F238E27FC236}">
                <a16:creationId xmlns:a16="http://schemas.microsoft.com/office/drawing/2014/main" id="{E8D1D3FD-B68E-F907-D08F-20E7D712255C}"/>
              </a:ext>
            </a:extLst>
          </p:cNvPr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57" name="Google Shape;357;p40">
              <a:extLst>
                <a:ext uri="{FF2B5EF4-FFF2-40B4-BE49-F238E27FC236}">
                  <a16:creationId xmlns:a16="http://schemas.microsoft.com/office/drawing/2014/main" id="{58568478-A3B2-BA92-852B-908199307D80}"/>
                </a:ext>
              </a:extLst>
            </p:cNvPr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58" name="Google Shape;358;p40">
              <a:extLst>
                <a:ext uri="{FF2B5EF4-FFF2-40B4-BE49-F238E27FC236}">
                  <a16:creationId xmlns:a16="http://schemas.microsoft.com/office/drawing/2014/main" id="{B27F41F7-C487-BE9B-3B11-F6E6E81E9BB8}"/>
                </a:ext>
              </a:extLst>
            </p:cNvPr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59" name="Google Shape;359;p40">
              <a:extLst>
                <a:ext uri="{FF2B5EF4-FFF2-40B4-BE49-F238E27FC236}">
                  <a16:creationId xmlns:a16="http://schemas.microsoft.com/office/drawing/2014/main" id="{3BB2DA0A-3F67-8EFE-A86C-DFCEFB2E5FDD}"/>
                </a:ext>
              </a:extLst>
            </p:cNvPr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0" name="Google Shape;360;p40">
              <a:extLst>
                <a:ext uri="{FF2B5EF4-FFF2-40B4-BE49-F238E27FC236}">
                  <a16:creationId xmlns:a16="http://schemas.microsoft.com/office/drawing/2014/main" id="{1A747541-1452-C4BE-D407-6BE9391FE887}"/>
                </a:ext>
              </a:extLst>
            </p:cNvPr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</p:grpSp>
      <p:grpSp>
        <p:nvGrpSpPr>
          <p:cNvPr id="361" name="Google Shape;361;p40">
            <a:extLst>
              <a:ext uri="{FF2B5EF4-FFF2-40B4-BE49-F238E27FC236}">
                <a16:creationId xmlns:a16="http://schemas.microsoft.com/office/drawing/2014/main" id="{833CE0A2-CF08-9B54-B822-3CE84584A84D}"/>
              </a:ext>
            </a:extLst>
          </p:cNvPr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62" name="Google Shape;362;p40">
              <a:extLst>
                <a:ext uri="{FF2B5EF4-FFF2-40B4-BE49-F238E27FC236}">
                  <a16:creationId xmlns:a16="http://schemas.microsoft.com/office/drawing/2014/main" id="{E455A43E-9A23-3FF6-E2CC-8E80EF667F64}"/>
                </a:ext>
              </a:extLst>
            </p:cNvPr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3" name="Google Shape;363;p40">
              <a:extLst>
                <a:ext uri="{FF2B5EF4-FFF2-40B4-BE49-F238E27FC236}">
                  <a16:creationId xmlns:a16="http://schemas.microsoft.com/office/drawing/2014/main" id="{58C65381-7721-019D-52CF-AABB4D5A2897}"/>
                </a:ext>
              </a:extLst>
            </p:cNvPr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4" name="Google Shape;364;p40">
              <a:extLst>
                <a:ext uri="{FF2B5EF4-FFF2-40B4-BE49-F238E27FC236}">
                  <a16:creationId xmlns:a16="http://schemas.microsoft.com/office/drawing/2014/main" id="{CECFB1BD-A83C-0EF8-FA96-4F7266D5D042}"/>
                </a:ext>
              </a:extLst>
            </p:cNvPr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5" name="Google Shape;365;p40">
              <a:extLst>
                <a:ext uri="{FF2B5EF4-FFF2-40B4-BE49-F238E27FC236}">
                  <a16:creationId xmlns:a16="http://schemas.microsoft.com/office/drawing/2014/main" id="{3C733856-923F-B650-5D0B-C2B9433D3825}"/>
                </a:ext>
              </a:extLst>
            </p:cNvPr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6" name="Google Shape;366;p40">
              <a:extLst>
                <a:ext uri="{FF2B5EF4-FFF2-40B4-BE49-F238E27FC236}">
                  <a16:creationId xmlns:a16="http://schemas.microsoft.com/office/drawing/2014/main" id="{3A4AEED3-3A77-F4A0-C445-D50B141F999A}"/>
                </a:ext>
              </a:extLst>
            </p:cNvPr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  <p:sp>
          <p:nvSpPr>
            <p:cNvPr id="367" name="Google Shape;367;p40">
              <a:extLst>
                <a:ext uri="{FF2B5EF4-FFF2-40B4-BE49-F238E27FC236}">
                  <a16:creationId xmlns:a16="http://schemas.microsoft.com/office/drawing/2014/main" id="{6EBB7787-0D12-0D88-FE3F-EBD4F49297FB}"/>
                </a:ext>
              </a:extLst>
            </p:cNvPr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76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Kazalo</a:t>
            </a:r>
          </a:p>
        </p:txBody>
      </p:sp>
      <p:sp>
        <p:nvSpPr>
          <p:cNvPr id="318" name="Google Shape;318;p37"/>
          <p:cNvSpPr txBox="1">
            <a:spLocks noGrp="1"/>
          </p:cNvSpPr>
          <p:nvPr>
            <p:ph type="title" idx="2"/>
          </p:nvPr>
        </p:nvSpPr>
        <p:spPr>
          <a:xfrm>
            <a:off x="720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01</a:t>
            </a:r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 idx="3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03</a:t>
            </a:r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4"/>
          </p:nvPr>
        </p:nvSpPr>
        <p:spPr>
          <a:xfrm>
            <a:off x="720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02</a:t>
            </a:r>
          </a:p>
        </p:txBody>
      </p:sp>
      <p:sp>
        <p:nvSpPr>
          <p:cNvPr id="321" name="Google Shape;321;p37"/>
          <p:cNvSpPr txBox="1">
            <a:spLocks noGrp="1"/>
          </p:cNvSpPr>
          <p:nvPr>
            <p:ph type="title" idx="5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04</a:t>
            </a:r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1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Spletna stran</a:t>
            </a:r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8"/>
          </p:nvPr>
        </p:nvSpPr>
        <p:spPr>
          <a:xfrm>
            <a:off x="1584900" y="1764229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Tehnologije</a:t>
            </a:r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Vodenje</a:t>
            </a:r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Zaključek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3822D3BC-690E-AC83-C674-7789A389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>
            <a:extLst>
              <a:ext uri="{FF2B5EF4-FFF2-40B4-BE49-F238E27FC236}">
                <a16:creationId xmlns:a16="http://schemas.microsoft.com/office/drawing/2014/main" id="{1BDB2AE4-6056-5B18-A53D-8BB585998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4880" y="798423"/>
            <a:ext cx="6494240" cy="1690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Posebna zahvala</a:t>
            </a:r>
          </a:p>
        </p:txBody>
      </p:sp>
      <p:sp>
        <p:nvSpPr>
          <p:cNvPr id="468" name="Google Shape;468;p45">
            <a:extLst>
              <a:ext uri="{FF2B5EF4-FFF2-40B4-BE49-F238E27FC236}">
                <a16:creationId xmlns:a16="http://schemas.microsoft.com/office/drawing/2014/main" id="{809084B0-F948-6EC6-E673-0EF04F72211B}"/>
              </a:ext>
            </a:extLst>
          </p:cNvPr>
          <p:cNvSpPr/>
          <p:nvPr/>
        </p:nvSpPr>
        <p:spPr>
          <a:xfrm>
            <a:off x="3847000" y="1205400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69" name="Google Shape;469;p45">
            <a:extLst>
              <a:ext uri="{FF2B5EF4-FFF2-40B4-BE49-F238E27FC236}">
                <a16:creationId xmlns:a16="http://schemas.microsoft.com/office/drawing/2014/main" id="{4D0152C1-2A72-E626-A2BB-895524174D9D}"/>
              </a:ext>
            </a:extLst>
          </p:cNvPr>
          <p:cNvGrpSpPr/>
          <p:nvPr/>
        </p:nvGrpSpPr>
        <p:grpSpPr>
          <a:xfrm>
            <a:off x="0" y="0"/>
            <a:ext cx="1199700" cy="2654850"/>
            <a:chOff x="0" y="0"/>
            <a:chExt cx="1199700" cy="2654850"/>
          </a:xfrm>
        </p:grpSpPr>
        <p:sp>
          <p:nvSpPr>
            <p:cNvPr id="470" name="Google Shape;470;p45">
              <a:extLst>
                <a:ext uri="{FF2B5EF4-FFF2-40B4-BE49-F238E27FC236}">
                  <a16:creationId xmlns:a16="http://schemas.microsoft.com/office/drawing/2014/main" id="{3D26BF92-FC39-EE19-51AB-2AD900053343}"/>
                </a:ext>
              </a:extLst>
            </p:cNvPr>
            <p:cNvSpPr/>
            <p:nvPr/>
          </p:nvSpPr>
          <p:spPr>
            <a:xfrm>
              <a:off x="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1" name="Google Shape;471;p45">
              <a:extLst>
                <a:ext uri="{FF2B5EF4-FFF2-40B4-BE49-F238E27FC236}">
                  <a16:creationId xmlns:a16="http://schemas.microsoft.com/office/drawing/2014/main" id="{B6224395-701D-EE68-0BDA-873CFF19956E}"/>
                </a:ext>
              </a:extLst>
            </p:cNvPr>
            <p:cNvSpPr/>
            <p:nvPr/>
          </p:nvSpPr>
          <p:spPr>
            <a:xfrm>
              <a:off x="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2" name="Google Shape;472;p45">
              <a:extLst>
                <a:ext uri="{FF2B5EF4-FFF2-40B4-BE49-F238E27FC236}">
                  <a16:creationId xmlns:a16="http://schemas.microsoft.com/office/drawing/2014/main" id="{70622F9C-3C95-9EB1-4DAA-EE57D03FBE31}"/>
                </a:ext>
              </a:extLst>
            </p:cNvPr>
            <p:cNvSpPr/>
            <p:nvPr/>
          </p:nvSpPr>
          <p:spPr>
            <a:xfrm>
              <a:off x="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45">
              <a:extLst>
                <a:ext uri="{FF2B5EF4-FFF2-40B4-BE49-F238E27FC236}">
                  <a16:creationId xmlns:a16="http://schemas.microsoft.com/office/drawing/2014/main" id="{4FFE63AD-E645-A51E-7766-1583C7D13A90}"/>
                </a:ext>
              </a:extLst>
            </p:cNvPr>
            <p:cNvSpPr/>
            <p:nvPr/>
          </p:nvSpPr>
          <p:spPr>
            <a:xfrm>
              <a:off x="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4" name="Google Shape;474;p45">
            <a:extLst>
              <a:ext uri="{FF2B5EF4-FFF2-40B4-BE49-F238E27FC236}">
                <a16:creationId xmlns:a16="http://schemas.microsoft.com/office/drawing/2014/main" id="{C05E1981-EDD6-FB58-0CB3-17B23F8F6A56}"/>
              </a:ext>
            </a:extLst>
          </p:cNvPr>
          <p:cNvGrpSpPr/>
          <p:nvPr/>
        </p:nvGrpSpPr>
        <p:grpSpPr>
          <a:xfrm>
            <a:off x="7944300" y="2494350"/>
            <a:ext cx="1199700" cy="2654875"/>
            <a:chOff x="7944300" y="2494350"/>
            <a:chExt cx="1199700" cy="2654875"/>
          </a:xfrm>
        </p:grpSpPr>
        <p:sp>
          <p:nvSpPr>
            <p:cNvPr id="475" name="Google Shape;475;p45">
              <a:extLst>
                <a:ext uri="{FF2B5EF4-FFF2-40B4-BE49-F238E27FC236}">
                  <a16:creationId xmlns:a16="http://schemas.microsoft.com/office/drawing/2014/main" id="{66622C59-6044-0CFE-EDC6-2E2FF2FC95CC}"/>
                </a:ext>
              </a:extLst>
            </p:cNvPr>
            <p:cNvSpPr/>
            <p:nvPr/>
          </p:nvSpPr>
          <p:spPr>
            <a:xfrm>
              <a:off x="794430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45">
              <a:extLst>
                <a:ext uri="{FF2B5EF4-FFF2-40B4-BE49-F238E27FC236}">
                  <a16:creationId xmlns:a16="http://schemas.microsoft.com/office/drawing/2014/main" id="{6E1543D8-00D7-03FC-1140-17ECA6A581B8}"/>
                </a:ext>
              </a:extLst>
            </p:cNvPr>
            <p:cNvSpPr/>
            <p:nvPr/>
          </p:nvSpPr>
          <p:spPr>
            <a:xfrm>
              <a:off x="794430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45">
              <a:extLst>
                <a:ext uri="{FF2B5EF4-FFF2-40B4-BE49-F238E27FC236}">
                  <a16:creationId xmlns:a16="http://schemas.microsoft.com/office/drawing/2014/main" id="{A350F1DB-B152-DC74-530D-9A6650891E92}"/>
                </a:ext>
              </a:extLst>
            </p:cNvPr>
            <p:cNvSpPr/>
            <p:nvPr/>
          </p:nvSpPr>
          <p:spPr>
            <a:xfrm>
              <a:off x="794430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45">
              <a:extLst>
                <a:ext uri="{FF2B5EF4-FFF2-40B4-BE49-F238E27FC236}">
                  <a16:creationId xmlns:a16="http://schemas.microsoft.com/office/drawing/2014/main" id="{A56B5ADC-B8F5-4D07-5CF1-ABD8A7BC74AF}"/>
                </a:ext>
              </a:extLst>
            </p:cNvPr>
            <p:cNvSpPr/>
            <p:nvPr/>
          </p:nvSpPr>
          <p:spPr>
            <a:xfrm>
              <a:off x="794430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CD6F64-D7D7-4238-7BDE-D0422A20A4AA}"/>
              </a:ext>
            </a:extLst>
          </p:cNvPr>
          <p:cNvSpPr/>
          <p:nvPr/>
        </p:nvSpPr>
        <p:spPr>
          <a:xfrm>
            <a:off x="2853829" y="2654850"/>
            <a:ext cx="3436342" cy="15227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/>
            <a:endParaRPr lang="sl-SI" dirty="0"/>
          </a:p>
          <a:p>
            <a:pPr marL="0" lvl="0" indent="0" algn="ctr"/>
            <a:r>
              <a:rPr lang="sl-SI" dirty="0"/>
              <a:t>Mentorici : </a:t>
            </a:r>
            <a:r>
              <a:rPr lang="en-GB" dirty="0"/>
              <a:t>doc. dr. Tina </a:t>
            </a:r>
            <a:r>
              <a:rPr lang="en-GB" dirty="0" err="1"/>
              <a:t>Beranič</a:t>
            </a:r>
            <a:endParaRPr lang="en-GB" dirty="0"/>
          </a:p>
          <a:p>
            <a:pPr marL="0" lvl="0" indent="0" algn="ctr"/>
            <a:endParaRPr lang="sl-SI" dirty="0"/>
          </a:p>
          <a:p>
            <a:pPr marL="0" lvl="0" indent="0" algn="ctr"/>
            <a:r>
              <a:rPr lang="sl-SI" dirty="0"/>
              <a:t>doc. dr. Matej Šprogar</a:t>
            </a:r>
          </a:p>
          <a:p>
            <a:pPr marL="0" lvl="0" indent="0" algn="ctr"/>
            <a:endParaRPr lang="sl-SI" dirty="0"/>
          </a:p>
          <a:p>
            <a:pPr marL="0" lvl="0" indent="0" algn="ctr"/>
            <a:r>
              <a:rPr lang="sl-SI" dirty="0"/>
              <a:t>izr. prof. dr. Sašo Karakatič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7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>
            <a:spLocks noGrp="1"/>
          </p:cNvSpPr>
          <p:nvPr>
            <p:ph type="title"/>
          </p:nvPr>
        </p:nvSpPr>
        <p:spPr>
          <a:xfrm>
            <a:off x="2438399" y="2428254"/>
            <a:ext cx="4555067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6600" noProof="0" dirty="0"/>
              <a:t>ZAKAJ?</a:t>
            </a:r>
          </a:p>
        </p:txBody>
      </p:sp>
      <p:grpSp>
        <p:nvGrpSpPr>
          <p:cNvPr id="446" name="Google Shape;446;p44"/>
          <p:cNvGrpSpPr/>
          <p:nvPr/>
        </p:nvGrpSpPr>
        <p:grpSpPr>
          <a:xfrm>
            <a:off x="0" y="0"/>
            <a:ext cx="1199700" cy="5149225"/>
            <a:chOff x="0" y="0"/>
            <a:chExt cx="1199700" cy="5149225"/>
          </a:xfrm>
        </p:grpSpPr>
        <p:sp>
          <p:nvSpPr>
            <p:cNvPr id="447" name="Google Shape;447;p44"/>
            <p:cNvSpPr/>
            <p:nvPr/>
          </p:nvSpPr>
          <p:spPr>
            <a:xfrm>
              <a:off x="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54" name="Google Shape;454;p44"/>
          <p:cNvGrpSpPr/>
          <p:nvPr/>
        </p:nvGrpSpPr>
        <p:grpSpPr>
          <a:xfrm>
            <a:off x="7944300" y="0"/>
            <a:ext cx="1199700" cy="5149225"/>
            <a:chOff x="7944300" y="0"/>
            <a:chExt cx="1199700" cy="5149225"/>
          </a:xfrm>
        </p:grpSpPr>
        <p:sp>
          <p:nvSpPr>
            <p:cNvPr id="455" name="Google Shape;455;p44"/>
            <p:cNvSpPr/>
            <p:nvPr/>
          </p:nvSpPr>
          <p:spPr>
            <a:xfrm>
              <a:off x="794430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794430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794430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794430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9" name="Google Shape;459;p44"/>
            <p:cNvSpPr/>
            <p:nvPr/>
          </p:nvSpPr>
          <p:spPr>
            <a:xfrm>
              <a:off x="794430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794430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794430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sl-SI" noProof="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EC60-28F0-9B96-FCF3-31F5B4DA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A543-22BF-83F3-6755-07FE328E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199"/>
            <a:ext cx="3537109" cy="2499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BAD1A-32E8-0524-9BF3-A0332108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53"/>
          <a:stretch>
            <a:fillRect/>
          </a:stretch>
        </p:blipFill>
        <p:spPr>
          <a:xfrm>
            <a:off x="3517232" y="367729"/>
            <a:ext cx="2650211" cy="3156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2A827-3BCA-9265-BCE6-13C6A79B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43" y="83669"/>
            <a:ext cx="2976557" cy="3448373"/>
          </a:xfrm>
          <a:prstGeom prst="rect">
            <a:avLst/>
          </a:prstGeom>
        </p:spPr>
      </p:pic>
      <p:pic>
        <p:nvPicPr>
          <p:cNvPr id="11" name="Picture 10" descr="A graph showing a graph&#10;&#10;AI-generated content may be incorrect.">
            <a:extLst>
              <a:ext uri="{FF2B5EF4-FFF2-40B4-BE49-F238E27FC236}">
                <a16:creationId xmlns:a16="http://schemas.microsoft.com/office/drawing/2014/main" id="{DDE75116-EDD9-9993-AC81-DEDB4EAFA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9" y="3555422"/>
            <a:ext cx="5903604" cy="1588078"/>
          </a:xfrm>
          <a:prstGeom prst="rect">
            <a:avLst/>
          </a:prstGeom>
        </p:spPr>
      </p:pic>
      <p:pic>
        <p:nvPicPr>
          <p:cNvPr id="23" name="Picture 22" descr="A graph of a sound wave&#10;&#10;AI-generated content may be incorrect.">
            <a:extLst>
              <a:ext uri="{FF2B5EF4-FFF2-40B4-BE49-F238E27FC236}">
                <a16:creationId xmlns:a16="http://schemas.microsoft.com/office/drawing/2014/main" id="{CB50F738-BC0B-8B56-CFF8-584277B8A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031" y="3342474"/>
            <a:ext cx="3080969" cy="18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EC5FBCC6-7CD4-4656-9D1B-342FEC120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.mp4">
            <a:hlinkClick r:id="" action="ppaction://media"/>
            <a:extLst>
              <a:ext uri="{FF2B5EF4-FFF2-40B4-BE49-F238E27FC236}">
                <a16:creationId xmlns:a16="http://schemas.microsoft.com/office/drawing/2014/main" id="{B8CE491E-C61A-6488-6537-FF8508AE24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259" y="1412366"/>
            <a:ext cx="4488408" cy="2524730"/>
          </a:xfrm>
          <a:prstGeom prst="rect">
            <a:avLst/>
          </a:prstGeom>
        </p:spPr>
      </p:pic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1496F9E4-623A-042D-2484-2E52A3A0BF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5578" y="565855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Zato.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A4130248-094C-57BE-F5E9-3FEC55E157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55578" y="1817088"/>
            <a:ext cx="2981163" cy="324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sl-SI" noProof="0" dirty="0"/>
              <a:t>Aplikacija Omrežnina+ je razvita z jasnim ciljem: uporabnikom ponuditi </a:t>
            </a:r>
            <a:r>
              <a:rPr lang="sl-SI" u="sng" noProof="0" dirty="0"/>
              <a:t>bolj prijazen, vizualno pregleden in interpretativen vpogled </a:t>
            </a:r>
            <a:r>
              <a:rPr lang="sl-SI" noProof="0" dirty="0"/>
              <a:t>v njihovo porabo električne energije.</a:t>
            </a:r>
          </a:p>
          <a:p>
            <a:pPr marL="0" lvl="0" indent="0">
              <a:buSzPts val="1100"/>
              <a:buNone/>
            </a:pPr>
            <a:endParaRPr lang="sl-SI" noProof="0" dirty="0"/>
          </a:p>
          <a:p>
            <a:pPr marL="0" lvl="0" indent="0">
              <a:buSzPts val="1100"/>
              <a:buNone/>
            </a:pPr>
            <a:r>
              <a:rPr lang="sl-SI" noProof="0" dirty="0"/>
              <a:t>Čeprav imajo uporabniki dostop do surovih podatkov prek portala mojelektro.si, so ti podatki pogosto nepregledni, tehnično zahtevni in brez dodatne razlage težko razumljivi.</a:t>
            </a:r>
          </a:p>
          <a:p>
            <a:pPr marL="0" lvl="0" indent="0">
              <a:buSzPts val="1100"/>
              <a:buNone/>
            </a:pPr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194488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E383CC24-F092-6BE0-1C99-DE660D58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>
            <a:extLst>
              <a:ext uri="{FF2B5EF4-FFF2-40B4-BE49-F238E27FC236}">
                <a16:creationId xmlns:a16="http://schemas.microsoft.com/office/drawing/2014/main" id="{1B916FF8-A43D-3BA8-F316-3DFCC31C76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Tehnologije</a:t>
            </a:r>
          </a:p>
        </p:txBody>
      </p:sp>
      <p:sp>
        <p:nvSpPr>
          <p:cNvPr id="342" name="Google Shape;342;p39">
            <a:extLst>
              <a:ext uri="{FF2B5EF4-FFF2-40B4-BE49-F238E27FC236}">
                <a16:creationId xmlns:a16="http://schemas.microsoft.com/office/drawing/2014/main" id="{FCE3603B-77E8-C385-62E5-77E9609A1F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01</a:t>
            </a:r>
          </a:p>
        </p:txBody>
      </p:sp>
      <p:sp>
        <p:nvSpPr>
          <p:cNvPr id="344" name="Google Shape;344;p39">
            <a:extLst>
              <a:ext uri="{FF2B5EF4-FFF2-40B4-BE49-F238E27FC236}">
                <a16:creationId xmlns:a16="http://schemas.microsoft.com/office/drawing/2014/main" id="{D74EF701-18FE-6127-96EB-8330821F1DB9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l-SI" noProof="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93896-77D8-5ED5-3372-DC807C6468B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314740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4E103512-9D0D-B126-F9B8-9A31128C9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2EFB4745-4C9A-7E0A-2301-5BA09E99B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Backend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DDB58A66-F88B-F6FE-3CB1-31467F3C47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Spring Boot </a:t>
            </a:r>
            <a:r>
              <a:rPr lang="sl-SI" noProof="0" dirty="0"/>
              <a:t>– robusten Java framework za REST API in poslovno logiko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Firebase Firestore </a:t>
            </a:r>
            <a:r>
              <a:rPr lang="sl-SI" noProof="0" dirty="0"/>
              <a:t>– NoSQL baza za shranjevanje uporabniških podatkov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Firebase TOTP MFA </a:t>
            </a:r>
            <a:r>
              <a:rPr lang="sl-SI" noProof="0" dirty="0"/>
              <a:t>– dvofaktorska avtentikacija z Google Authenticatorjem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Google Identity MFA </a:t>
            </a:r>
            <a:r>
              <a:rPr lang="sl-SI" noProof="0" dirty="0"/>
              <a:t>– dodatna varnostna plast za prijavo</a:t>
            </a:r>
          </a:p>
          <a:p>
            <a:pPr marL="0" lvl="0" indent="0">
              <a:buSzPts val="1100"/>
              <a:buNone/>
            </a:pPr>
            <a:endParaRPr lang="sl-SI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E8DE1-430D-D15D-1C69-73B7FF9A6C2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79975" y="374975"/>
            <a:ext cx="2950800" cy="4064400"/>
          </a:xfrm>
        </p:spPr>
        <p:txBody>
          <a:bodyPr/>
          <a:lstStyle/>
          <a:p>
            <a:endParaRPr lang="sl-SI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57606-A44A-990B-073A-C96A73F5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93" y="3360905"/>
            <a:ext cx="1288277" cy="721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EF426-8E84-6713-F312-D47619B0A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025" y="1950475"/>
            <a:ext cx="1379645" cy="422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5F2CE-0D98-37A7-948F-372A34DEC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268" y="2506177"/>
            <a:ext cx="1298583" cy="721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04393-7500-BA3B-ABD4-F27EE4254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03" y="2407175"/>
            <a:ext cx="953730" cy="9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F9063EE5-AAB8-2384-DAB4-1846F02A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ADB29B9C-9F4B-F883-2A12-33F22DD22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noProof="0" dirty="0"/>
              <a:t>Frontend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AD653524-B150-B492-B6CD-477ED639EA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Vite + React </a:t>
            </a:r>
            <a:r>
              <a:rPr lang="sl-SI" noProof="0" dirty="0"/>
              <a:t>– hiter dev server + sodoben JS framework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282D4-F28E-6335-13D4-9DA064F4977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9DADB2-975E-37A9-0E86-D6C3CDC5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96" y="2609743"/>
            <a:ext cx="3306479" cy="18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2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A9D92782-4305-1882-8D06-35E4ABA50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id="{7C6327CC-98B3-690B-91FB-75577B1C4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37850"/>
            <a:ext cx="4645200" cy="13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noProof="0" dirty="0"/>
              <a:t>DevOps &amp; Deploy</a:t>
            </a:r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id="{4450179D-ED40-BCA5-656C-3A8C450BA6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645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l-SI" b="1" noProof="0" dirty="0"/>
              <a:t>Netlify</a:t>
            </a:r>
            <a:r>
              <a:rPr lang="sl-SI" noProof="0" dirty="0"/>
              <a:t> – avtomatski deploy frontenda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Render</a:t>
            </a:r>
            <a:r>
              <a:rPr lang="sl-SI" noProof="0" dirty="0"/>
              <a:t> – hosting za Spring Boot backend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Docker</a:t>
            </a:r>
            <a:r>
              <a:rPr lang="sl-SI" noProof="0" dirty="0"/>
              <a:t> – vsebniški razvoj in produkcija</a:t>
            </a:r>
          </a:p>
          <a:p>
            <a:pPr marL="152400" indent="0">
              <a:buNone/>
            </a:pPr>
            <a:endParaRPr lang="sl-SI" noProof="0" dirty="0"/>
          </a:p>
          <a:p>
            <a:pPr marL="152400" indent="0">
              <a:buNone/>
            </a:pPr>
            <a:r>
              <a:rPr lang="sl-SI" b="1" noProof="0" dirty="0"/>
              <a:t>GitHub Actions</a:t>
            </a:r>
            <a:r>
              <a:rPr lang="sl-SI" noProof="0" dirty="0"/>
              <a:t> – CI/CD: build, test in analiza ob vsakem pushu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1C26E-CE8A-B143-1848-F1C444EBA5C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sl-SI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0403A1-653F-C1E7-3528-9C35311C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40" y="737850"/>
            <a:ext cx="2628169" cy="1073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FE7261-B05E-7B3D-66E3-AD1264471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82" y="2009369"/>
            <a:ext cx="2789484" cy="1460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3B7E1-6B7F-92CD-A7F6-F82873FB2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816" y="3483400"/>
            <a:ext cx="782089" cy="782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6C7BC5-801E-5E54-B12C-0CD0FB0B9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482" y="3483400"/>
            <a:ext cx="1553934" cy="8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9628"/>
      </p:ext>
    </p:extLst>
  </p:cSld>
  <p:clrMapOvr>
    <a:masterClrMapping/>
  </p:clrMapOvr>
</p:sld>
</file>

<file path=ppt/theme/theme1.xml><?xml version="1.0" encoding="utf-8"?>
<a:theme xmlns:a="http://schemas.openxmlformats.org/drawingml/2006/main" name="Succession Planning Project Proposal by Slidesgo">
  <a:themeElements>
    <a:clrScheme name="Simple Light">
      <a:dk1>
        <a:srgbClr val="0E1D35"/>
      </a:dk1>
      <a:lt1>
        <a:srgbClr val="FAFAFA"/>
      </a:lt1>
      <a:dk2>
        <a:srgbClr val="EFEFEF"/>
      </a:dk2>
      <a:lt2>
        <a:srgbClr val="7C8594"/>
      </a:lt2>
      <a:accent1>
        <a:srgbClr val="2B3B5D"/>
      </a:accent1>
      <a:accent2>
        <a:srgbClr val="15253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1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479</Words>
  <Application>Microsoft Macintosh PowerPoint</Application>
  <PresentationFormat>On-screen Show (16:9)</PresentationFormat>
  <Paragraphs>97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PT Sans</vt:lpstr>
      <vt:lpstr>Raleway ExtraBold</vt:lpstr>
      <vt:lpstr>Arial</vt:lpstr>
      <vt:lpstr>Nunito Light</vt:lpstr>
      <vt:lpstr>Raleway</vt:lpstr>
      <vt:lpstr>Open Sans</vt:lpstr>
      <vt:lpstr>Raleway Medium</vt:lpstr>
      <vt:lpstr>Succession Planning Project Proposal by Slidesgo</vt:lpstr>
      <vt:lpstr>Omrežnina+</vt:lpstr>
      <vt:lpstr>Kazalo</vt:lpstr>
      <vt:lpstr>ZAKAJ?</vt:lpstr>
      <vt:lpstr>PowerPoint Presentation</vt:lpstr>
      <vt:lpstr>Zato.</vt:lpstr>
      <vt:lpstr>Tehnologije</vt:lpstr>
      <vt:lpstr>Backend</vt:lpstr>
      <vt:lpstr>Frontend</vt:lpstr>
      <vt:lpstr>DevOps &amp; Deploy</vt:lpstr>
      <vt:lpstr>Testiranje in kakovost</vt:lpstr>
      <vt:lpstr>Zunanje integracije</vt:lpstr>
      <vt:lpstr>Spletna stran</vt:lpstr>
      <vt:lpstr>Vodenje napredka</vt:lpstr>
      <vt:lpstr>Metodologija SCRUM (prilagojena)</vt:lpstr>
      <vt:lpstr>Youtrack</vt:lpstr>
      <vt:lpstr>Razširjena dokumentacija z Gitbook</vt:lpstr>
      <vt:lpstr>Povzetek</vt:lpstr>
      <vt:lpstr>Kaj smo dosegli</vt:lpstr>
      <vt:lpstr>Kaj smo dosegli</vt:lpstr>
      <vt:lpstr>Posebna zahvala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Tevž Starovasnik</cp:lastModifiedBy>
  <cp:revision>23</cp:revision>
  <dcterms:modified xsi:type="dcterms:W3CDTF">2025-06-12T17:31:18Z</dcterms:modified>
</cp:coreProperties>
</file>